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Developing the Safety Huddle</a:t>
            </a:r>
          </a:p>
        </p:txBody>
      </p:sp>
      <p:sp>
        <p:nvSpPr>
          <p:cNvPr id="123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Understand organizational weaknesses: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Accountability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Transparency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Interdepartmental Communication</a:t>
            </a:r>
          </a:p>
          <a:p>
            <a:pPr/>
            <a:r>
              <a:t>Meet Stakeholder requirements: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Strong preparation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Efficient and value added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Evaluate EBP and Best Practices</a:t>
            </a:r>
          </a:p>
        </p:txBody>
      </p:sp>
      <p:sp>
        <p:nvSpPr>
          <p:cNvPr id="126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Seek best practices from inside and outside of healthcare</a:t>
            </a:r>
          </a:p>
          <a:p>
            <a:pPr>
              <a:lnSpc>
                <a:spcPct val="90000"/>
              </a:lnSpc>
            </a:pPr>
            <a:r>
              <a:t>Build a huddle format that will intentionally strengthen organizational weaknesses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t>Identify the who, when, and how(infrastructure)</a:t>
            </a:r>
          </a:p>
          <a:p>
            <a:pPr>
              <a:lnSpc>
                <a:spcPct val="90000"/>
              </a:lnSpc>
            </a:pPr>
            <a:r>
              <a:t>Goal: promote and nurture a blame free environment that increases collaboration between work areas and minimizes the silo effect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/>
          <p:nvPr>
            <p:ph type="title"/>
          </p:nvPr>
        </p:nvSpPr>
        <p:spPr>
          <a:xfrm>
            <a:off x="457200" y="25400"/>
            <a:ext cx="8229600" cy="88900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Developing Your Tools and Processes</a:t>
            </a:r>
          </a:p>
        </p:txBody>
      </p:sp>
      <p:sp>
        <p:nvSpPr>
          <p:cNvPr id="129" name="Content Placeholder 2"/>
          <p:cNvSpPr txBox="1"/>
          <p:nvPr>
            <p:ph type="body" idx="1"/>
          </p:nvPr>
        </p:nvSpPr>
        <p:spPr>
          <a:xfrm>
            <a:off x="457200" y="762000"/>
            <a:ext cx="8229600" cy="4525963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600"/>
              </a:spcBef>
              <a:defRPr sz="2800"/>
            </a:lvl2pPr>
          </a:lstStyle>
          <a:p>
            <a:pPr/>
            <a:r>
              <a:t>Efficient and Timely: Intentional Agenda</a:t>
            </a:r>
          </a:p>
          <a:p>
            <a:pPr lvl="1"/>
            <a:r>
              <a:t>High Risk Areas first to report, include phys. Practices</a:t>
            </a:r>
          </a:p>
        </p:txBody>
      </p:sp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/>
          <p:cNvSpPr txBox="1"/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Improved Communication</a:t>
            </a:r>
          </a:p>
        </p:txBody>
      </p:sp>
      <p:sp>
        <p:nvSpPr>
          <p:cNvPr id="133" name="Content Placeholder 2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/>
            <a:r>
              <a:t>All directors or designee expected to attend and use concise reporting </a:t>
            </a:r>
          </a:p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  <a:r>
              <a:t>Department Reporting Template built as guideline</a:t>
            </a:r>
          </a:p>
        </p:txBody>
      </p:sp>
      <p:pic>
        <p:nvPicPr>
          <p:cNvPr id="13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685800"/>
            <a:ext cx="46482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/>
          <p:nvPr>
            <p:ph type="title"/>
          </p:nvPr>
        </p:nvSpPr>
        <p:spPr>
          <a:xfrm>
            <a:off x="33867" y="16932"/>
            <a:ext cx="8229601" cy="11430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Accountability</a:t>
            </a:r>
          </a:p>
        </p:txBody>
      </p:sp>
      <p:sp>
        <p:nvSpPr>
          <p:cNvPr id="137" name="Content Placeholder 2"/>
          <p:cNvSpPr txBox="1"/>
          <p:nvPr>
            <p:ph type="body" sz="half" idx="1"/>
          </p:nvPr>
        </p:nvSpPr>
        <p:spPr>
          <a:xfrm>
            <a:off x="0" y="1371600"/>
            <a:ext cx="3400425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500"/>
            </a:pPr>
            <a:r>
              <a:t>Scope and Severity Grid</a:t>
            </a:r>
          </a:p>
          <a:p>
            <a:pPr marL="342900" indent="-342900">
              <a:buFontTx/>
              <a:buChar char="-"/>
              <a:defRPr sz="2500"/>
            </a:pPr>
            <a:r>
              <a:t>Built by security and nursing using CMS Long Term Care Deficiency rating grid as a source.  </a:t>
            </a:r>
          </a:p>
        </p:txBody>
      </p:sp>
      <p:pic>
        <p:nvPicPr>
          <p:cNvPr id="13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0425" y="1"/>
            <a:ext cx="574357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/>
          <p:nvPr>
            <p:ph type="title"/>
          </p:nvPr>
        </p:nvSpPr>
        <p:spPr>
          <a:xfrm>
            <a:off x="457200" y="25400"/>
            <a:ext cx="8229600" cy="812800"/>
          </a:xfrm>
          <a:prstGeom prst="rect">
            <a:avLst/>
          </a:prstGeom>
        </p:spPr>
        <p:txBody>
          <a:bodyPr/>
          <a:lstStyle/>
          <a:p>
            <a:pPr/>
            <a:r>
              <a:t>Transparency</a:t>
            </a:r>
          </a:p>
        </p:txBody>
      </p:sp>
      <p:sp>
        <p:nvSpPr>
          <p:cNvPr id="141" name="Content Placeholder 2"/>
          <p:cNvSpPr txBox="1"/>
          <p:nvPr>
            <p:ph type="body" idx="1"/>
          </p:nvPr>
        </p:nvSpPr>
        <p:spPr>
          <a:xfrm>
            <a:off x="457200" y="838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Huddle Notes on Intranet within 2 hours</a:t>
            </a:r>
          </a:p>
        </p:txBody>
      </p:sp>
      <p:pic>
        <p:nvPicPr>
          <p:cNvPr id="14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371600"/>
            <a:ext cx="8763000" cy="548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Build a Process</a:t>
            </a:r>
          </a:p>
        </p:txBody>
      </p:sp>
      <p:sp>
        <p:nvSpPr>
          <p:cNvPr id="145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Infrastructure: Pick a dedicated space and book the room for a year</a:t>
            </a:r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300"/>
            </a:pPr>
            <a:r>
              <a:t>Phone line access for off site leaders, get IT involved early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How will you:</a:t>
            </a:r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300"/>
            </a:pPr>
            <a:r>
              <a:t>Get information from the departments to the huddle (reporting template)</a:t>
            </a:r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300"/>
            </a:pPr>
            <a:r>
              <a:t>Have an efficient way to communicate the information (intentional agenda)</a:t>
            </a:r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300"/>
            </a:pPr>
            <a:r>
              <a:t>Prioritize and use the information (Score and Severity)</a:t>
            </a:r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300"/>
            </a:pPr>
            <a:r>
              <a:t>Get the information back to the WF (Notes)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Who will be responsible for each part of the process?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Preparing Others for Huddles</a:t>
            </a:r>
          </a:p>
        </p:txBody>
      </p:sp>
      <p:sp>
        <p:nvSpPr>
          <p:cNvPr id="148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Mock Huddle with a small control group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t>Team + select leaders that are prepared 1:1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t>Debrief</a:t>
            </a:r>
          </a:p>
          <a:p>
            <a:pPr>
              <a:lnSpc>
                <a:spcPct val="90000"/>
              </a:lnSpc>
            </a:pPr>
            <a:r>
              <a:t>Leadership wide education and live huddle example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t>1:1 preparation with all departments listed on agenda before example huddle</a:t>
            </a:r>
          </a:p>
          <a:p>
            <a:pPr>
              <a:lnSpc>
                <a:spcPct val="90000"/>
              </a:lnSpc>
            </a:pPr>
            <a:r>
              <a:t>Workforce education</a:t>
            </a:r>
          </a:p>
          <a:p>
            <a:pPr>
              <a:lnSpc>
                <a:spcPct val="90000"/>
              </a:lnSpc>
            </a:pPr>
            <a:r>
              <a:t>2 full-scale mock huddles with debrief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Outcomes</a:t>
            </a:r>
          </a:p>
        </p:txBody>
      </p:sp>
      <p:sp>
        <p:nvSpPr>
          <p:cNvPr id="151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House Supervisor daily e-mail at 0700 to leadership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HS coverage currently 1500-0700 and weekends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Status of census, staffing, and any major events</a:t>
            </a:r>
          </a:p>
          <a:p>
            <a:pPr/>
            <a:r>
              <a:t>Implemented January 4</a:t>
            </a:r>
            <a:r>
              <a:rPr baseline="30000"/>
              <a:t>th</a:t>
            </a:r>
            <a:r>
              <a:t>, As of August 31</a:t>
            </a:r>
            <a:r>
              <a:rPr baseline="30000"/>
              <a:t>st</a:t>
            </a:r>
            <a:r>
              <a:t>: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171 Huddles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5.87 minute average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1033 Reports assigned Scope and Severity Ratings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Severity Data</a:t>
            </a:r>
          </a:p>
        </p:txBody>
      </p:sp>
      <p:pic>
        <p:nvPicPr>
          <p:cNvPr id="15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629" y="1219200"/>
            <a:ext cx="7998771" cy="434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Picture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7" name="Rectangle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rgbClr val="98B4E5"/>
                </a:gs>
                <a:gs pos="50000">
                  <a:srgbClr val="C0D0ED"/>
                </a:gs>
                <a:gs pos="100000">
                  <a:srgbClr val="E0E7F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98" name="image3.jpeg" descr="image3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2015 to 2016 Survey Results</a:t>
            </a:r>
          </a:p>
        </p:txBody>
      </p:sp>
      <p:pic>
        <p:nvPicPr>
          <p:cNvPr id="157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447800"/>
            <a:ext cx="8305800" cy="434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Culture of Patient Safety Results</a:t>
            </a:r>
          </a:p>
        </p:txBody>
      </p:sp>
      <p:sp>
        <p:nvSpPr>
          <p:cNvPr id="160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Organizational Learning- Continuous Improvement: 72.0 (2015) ↑ 80.8% positive (2016)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We are actively doing things to improve patient safety: 84 ↑ 91% Positive</a:t>
            </a:r>
          </a:p>
          <a:p>
            <a:pPr/>
            <a:r>
              <a:t>Feedback and Communication About Error: 67.5%( 2015) ↑ 72.9% positive (2016)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Leadership Specific Survey Results</a:t>
            </a:r>
          </a:p>
        </p:txBody>
      </p:sp>
      <p:sp>
        <p:nvSpPr>
          <p:cNvPr id="163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The actions of hospital management show that safety is a top priority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76% up to 84%</a:t>
            </a:r>
          </a:p>
          <a:p>
            <a:pPr/>
            <a:r>
              <a:t>Non Punitive Response to Errors: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44.9% ↑  52.8%</a:t>
            </a:r>
          </a:p>
          <a:p>
            <a:pPr/>
            <a:r>
              <a:t>My supervisor/manager overlooks patient safety problems that happen over and over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75% ↑ 83%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Next Steps</a:t>
            </a:r>
          </a:p>
        </p:txBody>
      </p:sp>
      <p:sp>
        <p:nvSpPr>
          <p:cNvPr id="166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Continue to coach and develop leaders on appropriate reporting information and techniques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Expansion to Weekends with House Supervisor and shift leads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Continue to explore best practices and make changes as needed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Expand tracking of data to ensure follow-ups are being met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Continue to support and nurture the Culture of Patient Safety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 algn="ctr">
              <a:buSzTx/>
              <a:buNone/>
            </a:pPr>
            <a: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"/>
          <p:cNvSpPr txBox="1"/>
          <p:nvPr>
            <p:ph type="title"/>
          </p:nvPr>
        </p:nvSpPr>
        <p:spPr>
          <a:xfrm>
            <a:off x="457200" y="274638"/>
            <a:ext cx="8229600" cy="563563"/>
          </a:xfrm>
          <a:prstGeom prst="rect">
            <a:avLst/>
          </a:prstGeom>
        </p:spPr>
        <p:txBody>
          <a:bodyPr/>
          <a:lstStyle>
            <a:lvl1pPr defTabSz="886968">
              <a:defRPr sz="3783"/>
            </a:lvl1pPr>
          </a:lstStyle>
          <a:p>
            <a:pPr/>
            <a:r>
              <a:t>References</a:t>
            </a:r>
          </a:p>
        </p:txBody>
      </p:sp>
      <p:sp>
        <p:nvSpPr>
          <p:cNvPr id="172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900"/>
            </a:pPr>
            <a:r>
              <a:t>Centers for Medicare and Medicaid Services. (2014). </a:t>
            </a:r>
            <a:r>
              <a:rPr i="1"/>
              <a:t>State Operations Manual. </a:t>
            </a:r>
            <a:r>
              <a:t>Washington, D.C.: Centers for Medicare and Medicaid Services</a:t>
            </a:r>
            <a:endParaRPr i="1"/>
          </a:p>
          <a:p>
            <a:pPr>
              <a:spcBef>
                <a:spcPts val="600"/>
              </a:spcBef>
              <a:defRPr sz="2900"/>
            </a:pPr>
            <a:r>
              <a:t>Schneck Medical Center. (2015). </a:t>
            </a:r>
            <a:r>
              <a:rPr i="1"/>
              <a:t>Roll  call/follow up for safety huddle. </a:t>
            </a:r>
            <a:r>
              <a:t>Seymour, IN: Schneck Medical Center</a:t>
            </a:r>
          </a:p>
          <a:p>
            <a:pPr>
              <a:spcBef>
                <a:spcPts val="600"/>
              </a:spcBef>
              <a:defRPr sz="2900"/>
            </a:pPr>
            <a:r>
              <a:t>Thompson, S.E. (2015) </a:t>
            </a:r>
            <a:r>
              <a:rPr i="1"/>
              <a:t>Conducting effective safety huddles</a:t>
            </a:r>
            <a:r>
              <a:t>. Clinton, SC: Greenville Health System.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/>
          <p:nvPr>
            <p:ph type="ctrTitle"/>
          </p:nvPr>
        </p:nvSpPr>
        <p:spPr>
          <a:xfrm>
            <a:off x="685800" y="838200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Developing Safety Huddles to Meet Organizational Needs</a:t>
            </a:r>
          </a:p>
        </p:txBody>
      </p:sp>
      <p:sp>
        <p:nvSpPr>
          <p:cNvPr id="102" name="Subtitle 2"/>
          <p:cNvSpPr txBox="1"/>
          <p:nvPr>
            <p:ph type="subTitle" sz="half" idx="1"/>
          </p:nvPr>
        </p:nvSpPr>
        <p:spPr>
          <a:xfrm>
            <a:off x="685800" y="3352800"/>
            <a:ext cx="7772400" cy="2819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>
                <a:solidFill>
                  <a:srgbClr val="000000"/>
                </a:solidFill>
              </a:defRPr>
            </a:pPr>
            <a:r>
              <a:t>Brett Shipley MSN, RN</a:t>
            </a:r>
          </a:p>
          <a:p>
            <a:pPr>
              <a:lnSpc>
                <a:spcPct val="90000"/>
              </a:lnSpc>
              <a:defRPr>
                <a:solidFill>
                  <a:srgbClr val="000000"/>
                </a:solidFill>
              </a:defRPr>
            </a:pPr>
            <a:r>
              <a:t>Patient Safety Officer</a:t>
            </a:r>
          </a:p>
          <a:p>
            <a:pPr>
              <a:lnSpc>
                <a:spcPct val="90000"/>
              </a:lnSpc>
              <a:defRPr>
                <a:solidFill>
                  <a:srgbClr val="000000"/>
                </a:solidFill>
              </a:defRPr>
            </a:pPr>
          </a:p>
          <a:p>
            <a:pPr>
              <a:lnSpc>
                <a:spcPct val="90000"/>
              </a:lnSpc>
              <a:defRPr>
                <a:solidFill>
                  <a:srgbClr val="000000"/>
                </a:solidFill>
              </a:defRPr>
            </a:pPr>
            <a:r>
              <a:t>Ann Steffe MSN, RN, PCCN</a:t>
            </a:r>
          </a:p>
          <a:p>
            <a:pPr>
              <a:lnSpc>
                <a:spcPct val="90000"/>
              </a:lnSpc>
              <a:defRPr>
                <a:solidFill>
                  <a:srgbClr val="000000"/>
                </a:solidFill>
              </a:defRPr>
            </a:pPr>
            <a:r>
              <a:t>Director of Critical Care Services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Learning Objectives</a:t>
            </a:r>
          </a:p>
        </p:txBody>
      </p:sp>
      <p:sp>
        <p:nvSpPr>
          <p:cNvPr id="105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Understand how to impact the Culture of Safety through daily leadership safety huddles by creating accountability, transparency, and improved communication</a:t>
            </a:r>
          </a:p>
          <a:p>
            <a:pPr>
              <a:lnSpc>
                <a:spcPct val="90000"/>
              </a:lnSpc>
            </a:pPr>
          </a:p>
          <a:p>
            <a:pPr>
              <a:lnSpc>
                <a:spcPct val="90000"/>
              </a:lnSpc>
            </a:pPr>
            <a:r>
              <a:t>Understand how to utilize a process improvement team to develop an efficient and effective safety huddle based on the needs of a unique organization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GAP in Safety</a:t>
            </a:r>
          </a:p>
        </p:txBody>
      </p:sp>
      <p:sp>
        <p:nvSpPr>
          <p:cNvPr id="108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Identified gaps in safety across the organization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A lack of accountability amongst leadership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Limited transparency of safety events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Silos around safety with minimal communication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Did not have effective or efficient processes to improve safety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Safety Huddles</a:t>
            </a:r>
          </a:p>
        </p:txBody>
      </p:sp>
      <p:sp>
        <p:nvSpPr>
          <p:cNvPr id="111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Safety huddles discuss and assess impact of patient, workforce, and environmental potential/actual safety events from </a:t>
            </a:r>
            <a:r>
              <a:rPr sz="1400"/>
              <a:t>(Thompson, S.E.,  2015)</a:t>
            </a:r>
            <a:r>
              <a:t>: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t>The past 24 hours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t>The next 24 hours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t>External factors that could affect safety (supplies, weather, outbreaks, etc.)</a:t>
            </a:r>
          </a:p>
          <a:p>
            <a:pPr>
              <a:lnSpc>
                <a:spcPct val="90000"/>
              </a:lnSpc>
            </a:pPr>
            <a:r>
              <a:t>May be known as a brief or a huddle based on organizational preference/practice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Safety Huddles…</a:t>
            </a:r>
          </a:p>
        </p:txBody>
      </p:sp>
      <p:sp>
        <p:nvSpPr>
          <p:cNvPr id="114" name="Content Placeholder 2"/>
          <p:cNvSpPr txBox="1"/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Discuss patient, workforce, and environmental safety hazards on a daily basis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Improve communication of potential/actual safety events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Create and sustain an environment of high reliability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Increase real time situational awareness among all workforce members, including senior leaders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Coordinate resolution of reported potential/actual safety events </a:t>
            </a:r>
            <a:r>
              <a:rPr sz="1200"/>
              <a:t>(Thompson, S.E.,  2015)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Next Steps</a:t>
            </a:r>
          </a:p>
        </p:txBody>
      </p:sp>
      <p:sp>
        <p:nvSpPr>
          <p:cNvPr id="117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Placed on Strategic Plan to “Implement and Hardwire Safety Huddles”</a:t>
            </a:r>
          </a:p>
          <a:p>
            <a:pPr/>
            <a:r>
              <a:t>Administration and BOD Support</a:t>
            </a:r>
          </a:p>
          <a:p>
            <a:pPr/>
            <a:r>
              <a:t>Established a Process Improvement Team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90 Day Team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Intentional selection of an inter-professional team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90 Day Team Process</a:t>
            </a:r>
          </a:p>
        </p:txBody>
      </p:sp>
      <p:sp>
        <p:nvSpPr>
          <p:cNvPr id="120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Develop a team charter (plan)</a:t>
            </a:r>
          </a:p>
          <a:p>
            <a:pPr/>
            <a:r>
              <a:t>Problem Statement</a:t>
            </a:r>
          </a:p>
          <a:p>
            <a:pPr/>
            <a:r>
              <a:t>Identify and determine roles of key stakeholders</a:t>
            </a:r>
          </a:p>
          <a:p>
            <a:pPr/>
            <a:r>
              <a:t>Voice of the Customer</a:t>
            </a:r>
          </a:p>
          <a:p>
            <a:pPr/>
            <a:r>
              <a:t>Set outcome goals</a:t>
            </a:r>
          </a:p>
          <a:p>
            <a:pPr/>
            <a:r>
              <a:t>Use Plan Do Check Act Evaluate (PDCAE) to guide team process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